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3" r:id="rId6"/>
    <p:sldId id="260" r:id="rId7"/>
    <p:sldId id="266" r:id="rId8"/>
    <p:sldId id="261" r:id="rId9"/>
    <p:sldId id="267" r:id="rId10"/>
    <p:sldId id="262" r:id="rId11"/>
    <p:sldId id="344" r:id="rId12"/>
    <p:sldId id="346" r:id="rId13"/>
    <p:sldId id="345" r:id="rId14"/>
    <p:sldId id="347" r:id="rId15"/>
    <p:sldId id="264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E6E10-3807-44C6-B18E-A2811895E326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7DC14-356E-499A-8B1B-8143C155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54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Stratégie</a:t>
            </a:r>
          </a:p>
          <a:p>
            <a:r>
              <a:rPr lang="fr-FR" dirty="0"/>
              <a:t>Chiffres clés et croissance secteur clés</a:t>
            </a:r>
          </a:p>
          <a:p>
            <a:r>
              <a:rPr lang="fr-FR" dirty="0"/>
              <a:t>Actions de promotion des marques</a:t>
            </a:r>
          </a:p>
          <a:p>
            <a:r>
              <a:rPr lang="fr-FR" dirty="0"/>
              <a:t>Exemple de convention </a:t>
            </a:r>
          </a:p>
          <a:p>
            <a:endParaRPr lang="fr-FR" dirty="0"/>
          </a:p>
          <a:p>
            <a:r>
              <a:rPr lang="fr-FR" dirty="0"/>
              <a:t>Ratio 1 à 7 dépenses</a:t>
            </a:r>
          </a:p>
          <a:p>
            <a:r>
              <a:rPr lang="fr-FR" dirty="0"/>
              <a:t>Station familiale et à taille humaine reconnue</a:t>
            </a:r>
          </a:p>
          <a:p>
            <a:r>
              <a:rPr lang="fr-FR" dirty="0"/>
              <a:t>5 femmes/6 femmes</a:t>
            </a:r>
          </a:p>
          <a:p>
            <a:r>
              <a:rPr lang="fr-FR" dirty="0"/>
              <a:t>Emploi indirect *3 150 voir plus !</a:t>
            </a:r>
          </a:p>
          <a:p>
            <a:endParaRPr lang="fr-FR" dirty="0"/>
          </a:p>
          <a:p>
            <a:pPr defTabSz="881939">
              <a:defRPr/>
            </a:pP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Enjeux résilience, rentabilité, logements séjours, aménagement centre station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8F1C7-52A4-4DC5-B513-A0E51379BBB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97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Stratégie</a:t>
            </a:r>
          </a:p>
          <a:p>
            <a:r>
              <a:rPr lang="fr-FR" dirty="0"/>
              <a:t>Chiffres clés et croissance secteur clés</a:t>
            </a:r>
          </a:p>
          <a:p>
            <a:r>
              <a:rPr lang="fr-FR" dirty="0"/>
              <a:t>Actions de promotion des marques</a:t>
            </a:r>
          </a:p>
          <a:p>
            <a:r>
              <a:rPr lang="fr-FR" dirty="0"/>
              <a:t>Exemple de convention </a:t>
            </a:r>
          </a:p>
          <a:p>
            <a:endParaRPr lang="fr-FR" dirty="0"/>
          </a:p>
          <a:p>
            <a:r>
              <a:rPr lang="fr-FR" dirty="0"/>
              <a:t>Ratio 1 à 7 dépenses</a:t>
            </a:r>
          </a:p>
          <a:p>
            <a:r>
              <a:rPr lang="fr-FR" dirty="0"/>
              <a:t>Station familiale et à taille humaine reconnue</a:t>
            </a:r>
          </a:p>
          <a:p>
            <a:r>
              <a:rPr lang="fr-FR" dirty="0"/>
              <a:t>5 femmes/6 femmes</a:t>
            </a:r>
          </a:p>
          <a:p>
            <a:r>
              <a:rPr lang="fr-FR" dirty="0"/>
              <a:t>Emploi indirect *3 150 voir plus !</a:t>
            </a:r>
          </a:p>
          <a:p>
            <a:endParaRPr lang="fr-FR" dirty="0"/>
          </a:p>
          <a:p>
            <a:pPr defTabSz="881939">
              <a:defRPr/>
            </a:pP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Enjeux résilience, rentabilité, logements séjours, aménagement centre station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8F1C7-52A4-4DC5-B513-A0E51379BBB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17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Stratégie</a:t>
            </a:r>
          </a:p>
          <a:p>
            <a:r>
              <a:rPr lang="fr-FR" dirty="0"/>
              <a:t>Chiffres clés et croissance secteur clés</a:t>
            </a:r>
          </a:p>
          <a:p>
            <a:r>
              <a:rPr lang="fr-FR" dirty="0"/>
              <a:t>Actions de promotion des marques</a:t>
            </a:r>
          </a:p>
          <a:p>
            <a:r>
              <a:rPr lang="fr-FR" dirty="0"/>
              <a:t>Exemple de convention </a:t>
            </a:r>
          </a:p>
          <a:p>
            <a:endParaRPr lang="fr-FR" dirty="0"/>
          </a:p>
          <a:p>
            <a:r>
              <a:rPr lang="fr-FR" dirty="0"/>
              <a:t>Ratio 1 à 7 dépenses</a:t>
            </a:r>
          </a:p>
          <a:p>
            <a:r>
              <a:rPr lang="fr-FR" dirty="0"/>
              <a:t>Station familiale et à taille humaine reconnue</a:t>
            </a:r>
          </a:p>
          <a:p>
            <a:r>
              <a:rPr lang="fr-FR" dirty="0"/>
              <a:t>5 femmes/6 femmes</a:t>
            </a:r>
          </a:p>
          <a:p>
            <a:r>
              <a:rPr lang="fr-FR" dirty="0"/>
              <a:t>Emploi indirect *3 150 voir plus !</a:t>
            </a:r>
          </a:p>
          <a:p>
            <a:endParaRPr lang="fr-FR" dirty="0"/>
          </a:p>
          <a:p>
            <a:pPr defTabSz="881939">
              <a:defRPr/>
            </a:pP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Enjeux résilience, rentabilité, logements séjours, aménagement centre station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8F1C7-52A4-4DC5-B513-A0E51379BBB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97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F4F63-0351-7DC9-86FA-11763F0A9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D4D1B1-B09B-A68C-6942-2D777D277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606141-4213-887A-EBC9-26091E884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B845-16BF-45D0-A64C-DF166A31E7F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C62AB1-2C5C-3F79-8A99-82BC1F195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2F6086-2BC1-F0E5-A9B5-07D2DE15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FDBF-8F7D-4245-9AFC-4649B2E79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82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B6B788-317F-69A1-571D-CB8A3EF2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DFA318-D860-1774-6D01-F3635EF75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6D773F-B03D-CF50-7792-7F613791F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B845-16BF-45D0-A64C-DF166A31E7F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992409-45DE-47CE-C041-2FB16701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1B40E2-E1AB-9FB1-1937-91D303227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FDBF-8F7D-4245-9AFC-4649B2E79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78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2562D61-DFDF-7DAA-3A5E-A7CE01AF0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6D347B-0675-7711-2B3A-D978AC64E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3DE302-70C5-3865-90D2-3FC0D6C6D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B845-16BF-45D0-A64C-DF166A31E7F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D34A1E-E827-3732-2F1A-DFD3BFED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C85C84-4E10-17BE-F2A6-736519B2C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FDBF-8F7D-4245-9AFC-4649B2E79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29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0CB4C1-349E-F4FD-8325-EC91DC28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F99A8E-CCFB-4009-765D-7575B44C0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10E059-A19B-5978-7195-2236E4E2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B845-16BF-45D0-A64C-DF166A31E7F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12A835-0F7D-506E-C07A-7732442C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356464-0F6A-42D2-98D7-100ABFD4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FDBF-8F7D-4245-9AFC-4649B2E79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4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B6ADA-B0A7-D395-43D9-EE366A92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CA1611-5BA9-60B7-B38B-07A164B1D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07C4B7-0C46-6661-B22E-C2066E30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B845-16BF-45D0-A64C-DF166A31E7F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5645E1-FD6E-51E3-0036-F81BD678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9F8953-734B-88FD-4A94-BD37BE61D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FDBF-8F7D-4245-9AFC-4649B2E79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57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A20FE2-0347-C47C-B219-B6510EAA1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1C0A75-5C60-8212-270D-FA5DBD3EE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DADEA3-B2EC-C813-0DEC-977F30BEE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1DECB6-3530-14F9-4924-971F51C7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B845-16BF-45D0-A64C-DF166A31E7F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10E0FA-D1AE-F713-4AD8-921DA3B1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D8F300-013C-0FCE-8966-E02C59AE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FDBF-8F7D-4245-9AFC-4649B2E79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87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EE377E-68C9-A3A5-833E-C36F34F3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0666B6-8A45-7763-DBFA-944754718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CB02E51-77C5-9ECB-5564-7D87F95FD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7FBCE4F-C629-24C3-1ADB-88BD5D7E2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62439E-7CC2-A8B0-1C58-4C56DACB65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46D1FF3-6170-EEB5-E1C8-6A82169E9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B845-16BF-45D0-A64C-DF166A31E7F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B2A2F0-1E0B-3D54-FE05-AEF39D4C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508CAE-1A64-C40E-2E9C-D43DA41C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FDBF-8F7D-4245-9AFC-4649B2E79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61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CE0648-C092-43BA-5E38-44C2DF6C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BE29CD-07EB-FB86-2031-87E8E347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B845-16BF-45D0-A64C-DF166A31E7F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B5C5F0-C5DD-86DD-E68F-638D2D7B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1CD965-BCF9-0648-C570-CEC1CC26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FDBF-8F7D-4245-9AFC-4649B2E79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44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BE4009-AD65-5BB3-511C-F0C61C10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B845-16BF-45D0-A64C-DF166A31E7F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945C30-741B-100D-DB6F-5AC4ECE30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0B335-1489-6DBB-96A1-274897C1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FDBF-8F7D-4245-9AFC-4649B2E79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03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E4B812-F266-A3BE-9C91-48F0DCFAF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BD7A21-99A7-8174-48FE-54ED3A48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0834A9-BCA3-843F-11D1-2812516DC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2F7185-4DF0-797D-0F31-AD9D6B9EF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B845-16BF-45D0-A64C-DF166A31E7F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4B5F6A-F770-EF18-AE7E-16A41649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2D3866-30D1-F4F5-4C99-64B1E600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FDBF-8F7D-4245-9AFC-4649B2E79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7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20135-F272-3654-6E55-AD93FC01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A0C1D8-0B33-5281-2CB4-326B40F7A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B92255-59AA-7665-950C-9B9CF8260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3791D2-349F-7BA0-8491-A43AEA4D6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B845-16BF-45D0-A64C-DF166A31E7F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825163-43D8-324D-7EA7-73BD3D08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BDDD2F-2B31-9EBB-0C10-251C49B8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FDBF-8F7D-4245-9AFC-4649B2E79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10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A0EF32B-6BC3-6B4A-39B6-9DA04B130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7E74C3-7BA0-A464-29AA-81EF57472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BE9D55-222F-7EFC-040D-404CDCED1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ADB845-16BF-45D0-A64C-DF166A31E7F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5ACDD0-C9EC-847C-9437-1341A214C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88090E-9706-88E4-8E47-FC56A9C40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AFDBF-8F7D-4245-9AFC-4649B2E79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 3" descr="Une image contenant art, bleu, Bleu électrique, Caractère coloré&#10;&#10;Description générée automatiquement">
            <a:extLst>
              <a:ext uri="{FF2B5EF4-FFF2-40B4-BE49-F238E27FC236}">
                <a16:creationId xmlns:a16="http://schemas.microsoft.com/office/drawing/2014/main" id="{89EA7BDC-31EB-0DA8-9DED-4F533CDF9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" r="-1" b="8779"/>
          <a:stretch>
            <a:fillRect/>
          </a:stretch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5" name="Image 4" descr="Une image contenant vert, Caractère coloré, art, motif&#10;&#10;Description générée automatiquement">
            <a:extLst>
              <a:ext uri="{FF2B5EF4-FFF2-40B4-BE49-F238E27FC236}">
                <a16:creationId xmlns:a16="http://schemas.microsoft.com/office/drawing/2014/main" id="{A770EC58-68CB-958F-1228-D9219FD32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" r="-1" b="24154"/>
          <a:stretch>
            <a:fillRect/>
          </a:stretch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878145-793C-5B91-4602-919FE974B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99384"/>
            <a:ext cx="7776411" cy="2387600"/>
          </a:xfrm>
        </p:spPr>
        <p:txBody>
          <a:bodyPr>
            <a:normAutofit/>
          </a:bodyPr>
          <a:lstStyle/>
          <a:p>
            <a:pPr algn="l"/>
            <a:r>
              <a:rPr lang="fr-FR" sz="5000" dirty="0">
                <a:solidFill>
                  <a:schemeClr val="bg1"/>
                </a:solidFill>
              </a:rPr>
              <a:t>Conseil d’exploitation – Station de Réallon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70188B3-9845-0E36-619D-BD13CE18F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fr-FR" sz="2000" dirty="0">
                <a:solidFill>
                  <a:schemeClr val="bg1"/>
                </a:solidFill>
              </a:rPr>
              <a:t>Avancements du plan stratégique et de ses sujets décisifs</a:t>
            </a:r>
          </a:p>
          <a:p>
            <a:pPr algn="l"/>
            <a:endParaRPr lang="fr-FR" sz="2000" dirty="0">
              <a:solidFill>
                <a:schemeClr val="bg1"/>
              </a:solidFill>
            </a:endParaRPr>
          </a:p>
          <a:p>
            <a:pPr algn="l"/>
            <a:r>
              <a:rPr lang="fr-FR" sz="2000" dirty="0">
                <a:solidFill>
                  <a:schemeClr val="bg1"/>
                </a:solidFill>
              </a:rPr>
              <a:t>25/07/2025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9514C687-6706-3BA4-582D-A2E2A76E8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8" y="231740"/>
            <a:ext cx="2285329" cy="17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1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63AA6-599B-0FA3-9486-F6E779891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B80D26-F8A0-1F1D-CB64-C6A8CF9E1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1" y="18288"/>
            <a:ext cx="9942716" cy="1554480"/>
          </a:xfrm>
        </p:spPr>
        <p:txBody>
          <a:bodyPr anchor="ctr">
            <a:normAutofit/>
          </a:bodyPr>
          <a:lstStyle/>
          <a:p>
            <a:r>
              <a:rPr lang="fr-FR" sz="4800" dirty="0"/>
              <a:t>Base de loisir – Univers nordique/base nature estivale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E31F67-3FB1-A81D-3F2D-DF0274E3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042" y="2554514"/>
            <a:ext cx="10713878" cy="3587665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fr-FR" sz="2400" u="sng" dirty="0"/>
              <a:t>Questions fondamentales </a:t>
            </a:r>
            <a:r>
              <a:rPr lang="fr-FR" sz="2400" dirty="0"/>
              <a:t>:</a:t>
            </a:r>
          </a:p>
          <a:p>
            <a:pPr>
              <a:buFontTx/>
              <a:buChar char="-"/>
            </a:pPr>
            <a:r>
              <a:rPr lang="fr-FR" sz="2400" dirty="0"/>
              <a:t>Gestion de la communication sur la réouverture 2026 ;</a:t>
            </a:r>
          </a:p>
          <a:p>
            <a:pPr>
              <a:buFontTx/>
              <a:buChar char="-"/>
            </a:pPr>
            <a:r>
              <a:rPr lang="fr-FR" sz="2400" dirty="0"/>
              <a:t>Phase de réaménagement du mobilier ;</a:t>
            </a:r>
          </a:p>
          <a:p>
            <a:pPr>
              <a:buFontTx/>
              <a:buChar char="-"/>
            </a:pPr>
            <a:r>
              <a:rPr lang="fr-FR" sz="2400" dirty="0"/>
              <a:t>Gestion du site avec un pôle restauration augmenté ;</a:t>
            </a:r>
          </a:p>
          <a:p>
            <a:pPr>
              <a:buFontTx/>
              <a:buChar char="-"/>
            </a:pPr>
            <a:r>
              <a:rPr lang="fr-FR" sz="2400" dirty="0"/>
              <a:t>Partage du personnel avec l’animation/accueil du PNE ;</a:t>
            </a:r>
          </a:p>
          <a:p>
            <a:pPr>
              <a:buFontTx/>
              <a:buChar char="-"/>
            </a:pPr>
            <a:r>
              <a:rPr lang="fr-FR" sz="2400" dirty="0"/>
              <a:t>Rédaction d’une DSP (AMIC) sur la partie restauration ;</a:t>
            </a:r>
          </a:p>
          <a:p>
            <a:pPr>
              <a:buFontTx/>
              <a:buChar char="-"/>
            </a:pPr>
            <a:r>
              <a:rPr lang="fr-FR" sz="2400" dirty="0"/>
              <a:t>REGIE spécifique sur la partie nordique pour bien identifier nos coûts avec possibilité d’une subvention d’équilibre sur ce sujet spécifique ;</a:t>
            </a:r>
          </a:p>
          <a:p>
            <a:pPr>
              <a:buFontTx/>
              <a:buChar char="-"/>
            </a:pPr>
            <a:r>
              <a:rPr lang="fr-FR" sz="2400" dirty="0"/>
              <a:t>Optimisation du domaine nordique(itinéraires, organisation, contrôles, </a:t>
            </a:r>
            <a:r>
              <a:rPr lang="fr-FR" sz="2400" dirty="0" err="1"/>
              <a:t>nordic</a:t>
            </a:r>
            <a:r>
              <a:rPr lang="fr-FR" sz="2400" dirty="0"/>
              <a:t> </a:t>
            </a:r>
            <a:r>
              <a:rPr lang="fr-FR" sz="2400" dirty="0" err="1"/>
              <a:t>pass</a:t>
            </a:r>
            <a:r>
              <a:rPr lang="fr-FR" sz="2400" dirty="0"/>
              <a:t> évasion)/La neige de culture reste un vrai sujet à long terme ;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" name="Image 3" descr="Une image contenant art, bleu, Bleu électrique, Caractère coloré&#10;&#10;Description générée automatiquement">
            <a:extLst>
              <a:ext uri="{FF2B5EF4-FFF2-40B4-BE49-F238E27FC236}">
                <a16:creationId xmlns:a16="http://schemas.microsoft.com/office/drawing/2014/main" id="{4140556C-078A-92C0-56CB-C53D42B3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4" r="27814"/>
          <a:stretch>
            <a:fillRect/>
          </a:stretch>
        </p:blipFill>
        <p:spPr>
          <a:xfrm>
            <a:off x="21" y="10"/>
            <a:ext cx="9721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87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AEA26-0777-4E48-E157-4C5ACB78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85415E4-94CE-B940-574D-2F5EA815D79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gradFill>
            <a:gsLst>
              <a:gs pos="29000">
                <a:srgbClr val="00B0F0"/>
              </a:gs>
              <a:gs pos="100000">
                <a:schemeClr val="bg2">
                  <a:lumMod val="50000"/>
                  <a:shade val="67500"/>
                  <a:satMod val="115000"/>
                  <a:alpha val="47000"/>
                </a:schemeClr>
              </a:gs>
            </a:gsLst>
            <a:lin ang="27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latin typeface="Aptos Black" panose="020B0004020202020204" pitchFamily="34" charset="0"/>
              </a:rPr>
              <a:t>Situation actuelle – Généralités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272503-D557-9B24-DA3D-D55457A2A40A}"/>
              </a:ext>
            </a:extLst>
          </p:cNvPr>
          <p:cNvSpPr txBox="1"/>
          <p:nvPr/>
        </p:nvSpPr>
        <p:spPr>
          <a:xfrm>
            <a:off x="480291" y="1810327"/>
            <a:ext cx="1099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REGIE des </a:t>
            </a:r>
            <a:r>
              <a:rPr lang="fr-FR" dirty="0" err="1"/>
              <a:t>RMs</a:t>
            </a:r>
            <a:r>
              <a:rPr lang="fr-FR" dirty="0"/>
              <a:t> gère opérationnellement et comptablement les activités associées à la base de loisir (activités ski nordique et camping) 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7CBCC8-7BC8-0EF7-2D41-73947E8D440C}"/>
              </a:ext>
            </a:extLst>
          </p:cNvPr>
          <p:cNvSpPr/>
          <p:nvPr/>
        </p:nvSpPr>
        <p:spPr>
          <a:xfrm>
            <a:off x="838200" y="3205018"/>
            <a:ext cx="4685145" cy="304771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Peu de synergies opérationnelles (mutualisation des coûts, géographiques, promotionnelles et marketing) 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Activités difficiles à équilibrer (équilibre fragile pour des « pur </a:t>
            </a:r>
            <a:r>
              <a:rPr lang="fr-FR" sz="1600" dirty="0" err="1"/>
              <a:t>player</a:t>
            </a:r>
            <a:r>
              <a:rPr lang="fr-FR" sz="1600" dirty="0"/>
              <a:t> », taille du domaine trop importante vs levier économique direct associé à la pratique, incertitudes liées à l’enneigement…) 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algn="ctr"/>
            <a:endParaRPr lang="fr-FR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807A96-95FF-2BFA-6E3A-4053A75BC166}"/>
              </a:ext>
            </a:extLst>
          </p:cNvPr>
          <p:cNvSpPr/>
          <p:nvPr/>
        </p:nvSpPr>
        <p:spPr>
          <a:xfrm>
            <a:off x="5860473" y="3205017"/>
            <a:ext cx="4685145" cy="3047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Base « nature » importante pour maintenir un pôle d’activité dans la vallée 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Attrait pour la pratique des activités de pleine nature été comme hiver (mais peu retour économique…) ;</a:t>
            </a:r>
          </a:p>
          <a:p>
            <a:pPr lvl="1"/>
            <a:endParaRPr lang="fr-FR" sz="1600" dirty="0"/>
          </a:p>
          <a:p>
            <a:pPr algn="ctr"/>
            <a:endParaRPr lang="fr-FR" sz="1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0894BF-BD5F-E179-B0B6-FC3B60D5C009}"/>
              </a:ext>
            </a:extLst>
          </p:cNvPr>
          <p:cNvSpPr txBox="1"/>
          <p:nvPr/>
        </p:nvSpPr>
        <p:spPr>
          <a:xfrm>
            <a:off x="2733964" y="6273225"/>
            <a:ext cx="581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CONSTATS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18DFC3-C70A-6F80-7B64-8DBE722D560A}"/>
              </a:ext>
            </a:extLst>
          </p:cNvPr>
          <p:cNvSpPr txBox="1"/>
          <p:nvPr/>
        </p:nvSpPr>
        <p:spPr>
          <a:xfrm>
            <a:off x="41564" y="2741367"/>
            <a:ext cx="5818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Des difficultés réelles…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E830252-A62E-C295-9859-00D0CEEEADC2}"/>
              </a:ext>
            </a:extLst>
          </p:cNvPr>
          <p:cNvSpPr txBox="1"/>
          <p:nvPr/>
        </p:nvSpPr>
        <p:spPr>
          <a:xfrm>
            <a:off x="5149273" y="2720870"/>
            <a:ext cx="5818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…Mais une portée « Valléenne » certaine</a:t>
            </a:r>
          </a:p>
        </p:txBody>
      </p:sp>
    </p:spTree>
    <p:extLst>
      <p:ext uri="{BB962C8B-B14F-4D97-AF65-F5344CB8AC3E}">
        <p14:creationId xmlns:p14="http://schemas.microsoft.com/office/powerpoint/2010/main" val="153659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AEA26-0777-4E48-E157-4C5ACB78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85415E4-94CE-B940-574D-2F5EA815D79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gradFill>
            <a:gsLst>
              <a:gs pos="29000">
                <a:srgbClr val="00B0F0"/>
              </a:gs>
              <a:gs pos="100000">
                <a:schemeClr val="bg2">
                  <a:lumMod val="50000"/>
                  <a:shade val="67500"/>
                  <a:satMod val="115000"/>
                  <a:alpha val="47000"/>
                </a:schemeClr>
              </a:gs>
            </a:gsLst>
            <a:lin ang="27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latin typeface="Aptos Black" panose="020B0004020202020204" pitchFamily="34" charset="0"/>
              </a:rPr>
              <a:t>Situation actuelle – Financière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272503-D557-9B24-DA3D-D55457A2A40A}"/>
              </a:ext>
            </a:extLst>
          </p:cNvPr>
          <p:cNvSpPr txBox="1"/>
          <p:nvPr/>
        </p:nvSpPr>
        <p:spPr>
          <a:xfrm>
            <a:off x="480291" y="1810327"/>
            <a:ext cx="11148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économie fragile qui pourrait selon les années, ajoutés aux défis de la station qui s’annoncent déjà nombreux, nous affaiblir davantage … (Grandes Inspections, part d’autofinancement de la transition climatique et diversification).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7CBCC8-7BC8-0EF7-2D41-73947E8D440C}"/>
              </a:ext>
            </a:extLst>
          </p:cNvPr>
          <p:cNvSpPr/>
          <p:nvPr/>
        </p:nvSpPr>
        <p:spPr>
          <a:xfrm>
            <a:off x="3020291" y="3205019"/>
            <a:ext cx="2503054" cy="7666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dirty="0"/>
              <a:t>+32K€</a:t>
            </a:r>
          </a:p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807A96-95FF-2BFA-6E3A-4053A75BC166}"/>
              </a:ext>
            </a:extLst>
          </p:cNvPr>
          <p:cNvSpPr/>
          <p:nvPr/>
        </p:nvSpPr>
        <p:spPr>
          <a:xfrm>
            <a:off x="3020292" y="4230378"/>
            <a:ext cx="2503054" cy="7666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dirty="0"/>
              <a:t>-78K€</a:t>
            </a:r>
          </a:p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0894BF-BD5F-E179-B0B6-FC3B60D5C009}"/>
              </a:ext>
            </a:extLst>
          </p:cNvPr>
          <p:cNvSpPr txBox="1"/>
          <p:nvPr/>
        </p:nvSpPr>
        <p:spPr>
          <a:xfrm>
            <a:off x="2733964" y="6273225"/>
            <a:ext cx="581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CONSTATS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18DFC3-C70A-6F80-7B64-8DBE722D560A}"/>
              </a:ext>
            </a:extLst>
          </p:cNvPr>
          <p:cNvSpPr txBox="1"/>
          <p:nvPr/>
        </p:nvSpPr>
        <p:spPr>
          <a:xfrm>
            <a:off x="-1687946" y="3392111"/>
            <a:ext cx="5818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Chiffre d’affaires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3D7DA3-39FE-42D3-E264-C187BB3AE267}"/>
              </a:ext>
            </a:extLst>
          </p:cNvPr>
          <p:cNvSpPr txBox="1"/>
          <p:nvPr/>
        </p:nvSpPr>
        <p:spPr>
          <a:xfrm>
            <a:off x="-1413165" y="4281192"/>
            <a:ext cx="5818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 Charges d’exploitation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65C13-E2EB-1DC2-958D-303EC02D4369}"/>
              </a:ext>
            </a:extLst>
          </p:cNvPr>
          <p:cNvSpPr/>
          <p:nvPr/>
        </p:nvSpPr>
        <p:spPr>
          <a:xfrm>
            <a:off x="6998857" y="3627151"/>
            <a:ext cx="1565563" cy="7666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dirty="0"/>
              <a:t>-45K€</a:t>
            </a:r>
          </a:p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571B8AB-B4A3-FB5D-09D3-EC4F251D69E5}"/>
              </a:ext>
            </a:extLst>
          </p:cNvPr>
          <p:cNvSpPr txBox="1"/>
          <p:nvPr/>
        </p:nvSpPr>
        <p:spPr>
          <a:xfrm>
            <a:off x="277091" y="5563560"/>
            <a:ext cx="6518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Base analytique : exercice été 2022 et hiver 2022/2023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066AA9E-7C2B-8118-382B-0441A0E69E07}"/>
              </a:ext>
            </a:extLst>
          </p:cNvPr>
          <p:cNvSpPr txBox="1"/>
          <p:nvPr/>
        </p:nvSpPr>
        <p:spPr>
          <a:xfrm>
            <a:off x="3618345" y="3779258"/>
            <a:ext cx="5818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Soit </a:t>
            </a:r>
          </a:p>
        </p:txBody>
      </p:sp>
    </p:spTree>
    <p:extLst>
      <p:ext uri="{BB962C8B-B14F-4D97-AF65-F5344CB8AC3E}">
        <p14:creationId xmlns:p14="http://schemas.microsoft.com/office/powerpoint/2010/main" val="2150980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AEA26-0777-4E48-E157-4C5ACB78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85415E4-94CE-B940-574D-2F5EA815D79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gradFill>
            <a:gsLst>
              <a:gs pos="29000">
                <a:srgbClr val="00B0F0"/>
              </a:gs>
              <a:gs pos="100000">
                <a:schemeClr val="bg2">
                  <a:lumMod val="50000"/>
                  <a:shade val="67500"/>
                  <a:satMod val="115000"/>
                  <a:alpha val="47000"/>
                </a:schemeClr>
              </a:gs>
            </a:gsLst>
            <a:lin ang="27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latin typeface="Aptos Black" panose="020B0004020202020204" pitchFamily="34" charset="0"/>
              </a:rPr>
              <a:t>Propositions</a:t>
            </a:r>
            <a:endParaRPr lang="fr-FR" b="1" dirty="0">
              <a:latin typeface="Aptos Black" panose="020B00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93D400-CEFD-9EE7-EF10-064DA81F9C3D}"/>
              </a:ext>
            </a:extLst>
          </p:cNvPr>
          <p:cNvSpPr txBox="1"/>
          <p:nvPr/>
        </p:nvSpPr>
        <p:spPr>
          <a:xfrm>
            <a:off x="683491" y="2124364"/>
            <a:ext cx="106703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fr-FR" dirty="0"/>
              <a:t>Statu quo pour l’hiver 2024/2025 (travaux sur l’été 2025) :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Suivi précis des coûts de la base de loisir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 marL="342900" indent="-342900">
              <a:buAutoNum type="arabicParenR" startAt="2"/>
            </a:pPr>
            <a:r>
              <a:rPr lang="fr-FR" dirty="0">
                <a:sym typeface="Wingdings" panose="05000000000000000000" pitchFamily="2" charset="2"/>
              </a:rPr>
              <a:t>Réintégration de cette « business unit » en gestion à la mairie (la REGIE peut prendre la prestation à 0, de la gestion du chiffre d’affaires et des coûts opérationnels qui seront refacturés à la commune selon des dépenses isolées et validées sur un circuits comptables dédiés) ;</a:t>
            </a:r>
          </a:p>
          <a:p>
            <a:pPr marL="342900" indent="-342900">
              <a:buAutoNum type="arabicParenR" startAt="2"/>
            </a:pPr>
            <a:endParaRPr lang="fr-FR" dirty="0">
              <a:sym typeface="Wingdings" panose="05000000000000000000" pitchFamily="2" charset="2"/>
            </a:endParaRPr>
          </a:p>
          <a:p>
            <a:pPr marL="342900" indent="-342900">
              <a:buAutoNum type="arabicParenR" startAt="2"/>
            </a:pPr>
            <a:r>
              <a:rPr lang="fr-FR" dirty="0">
                <a:sym typeface="Wingdings" panose="05000000000000000000" pitchFamily="2" charset="2"/>
              </a:rPr>
              <a:t>Réflexion d’un cahier des charges de DSP pour la base de loisir/nature intégrant :</a:t>
            </a:r>
          </a:p>
          <a:p>
            <a:pPr marL="285750" indent="-285750">
              <a:buFontTx/>
              <a:buChar char="-"/>
            </a:pPr>
            <a:r>
              <a:rPr lang="fr-FR" dirty="0">
                <a:sym typeface="Wingdings" panose="05000000000000000000" pitchFamily="2" charset="2"/>
              </a:rPr>
              <a:t>Hiver (nordique) ;</a:t>
            </a:r>
          </a:p>
          <a:p>
            <a:pPr marL="285750" indent="-285750">
              <a:buFontTx/>
              <a:buChar char="-"/>
            </a:pPr>
            <a:r>
              <a:rPr lang="fr-FR" dirty="0">
                <a:sym typeface="Wingdings" panose="05000000000000000000" pitchFamily="2" charset="2"/>
              </a:rPr>
              <a:t>L’été (randonnée, camping, loisirs) ;</a:t>
            </a:r>
          </a:p>
          <a:p>
            <a:pPr marL="285750" indent="-285750">
              <a:buFontTx/>
              <a:buChar char="-"/>
            </a:pPr>
            <a:r>
              <a:rPr lang="fr-FR" dirty="0">
                <a:sym typeface="Wingdings" panose="05000000000000000000" pitchFamily="2" charset="2"/>
              </a:rPr>
              <a:t>Synergie avec le PNE et la station ;</a:t>
            </a:r>
          </a:p>
          <a:p>
            <a:pPr marL="285750" indent="-285750">
              <a:buFontTx/>
              <a:buChar char="-"/>
            </a:pPr>
            <a:r>
              <a:rPr lang="fr-FR" dirty="0">
                <a:sym typeface="Wingdings" panose="05000000000000000000" pitchFamily="2" charset="2"/>
              </a:rPr>
              <a:t>La restauration (vrai levier économique) ;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5134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B6D6D7-EC2A-0BE7-745B-54834212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Détails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28F283-9444-3AAD-6C36-0D7D51236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5A9F36-444C-9A8B-780E-786E29BE1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072" y="394231"/>
            <a:ext cx="3863987" cy="606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99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C7C0D0-B7B3-1913-9799-22B72BDF1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026D43-9322-4046-95C3-1ECD0E2D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BDFA3A-D5A5-7A6A-756A-4B2084647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493393" cy="44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2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2132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136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2211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D2B009-30CC-F1A2-35A6-30771926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763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fr-FR" sz="480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D21F68-EA0B-FE1E-BBB9-F2F8BF720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160" y="3017522"/>
            <a:ext cx="9941319" cy="3124658"/>
          </a:xfrm>
        </p:spPr>
        <p:txBody>
          <a:bodyPr anchor="ctr">
            <a:normAutofit lnSpcReduction="10000"/>
          </a:bodyPr>
          <a:lstStyle/>
          <a:p>
            <a:r>
              <a:rPr lang="fr-FR" sz="2400" b="1" dirty="0"/>
              <a:t>Point d’avancement sur le plan stratégique «  Horizon 2030, Réallon station vivante et apprenante »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Résilience du modèle économique « Plan neige » : retenue d’altitude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Transition environnementale du domaine « Station verte » : multiples actions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Diversification liée du chiffre d’affaires et de la rentabilité économique : le cas du Bacchus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Cœur de station et ZAC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Base de loisir et ski de fond ;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dirty="0"/>
          </a:p>
          <a:p>
            <a:pPr marL="0" indent="0">
              <a:buNone/>
            </a:pPr>
            <a:endParaRPr lang="fr-FR" sz="24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810332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art, bleu, Bleu électrique, Caractère coloré&#10;&#10;Description générée automatiquement">
            <a:extLst>
              <a:ext uri="{FF2B5EF4-FFF2-40B4-BE49-F238E27FC236}">
                <a16:creationId xmlns:a16="http://schemas.microsoft.com/office/drawing/2014/main" id="{A06565BF-736F-E989-7739-B371F9DAA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4" r="27814"/>
          <a:stretch>
            <a:fillRect/>
          </a:stretch>
        </p:blipFill>
        <p:spPr>
          <a:xfrm>
            <a:off x="21" y="10"/>
            <a:ext cx="9721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B4C1529-DFE9-CD32-467D-74C949F93C62}"/>
              </a:ext>
            </a:extLst>
          </p:cNvPr>
          <p:cNvSpPr txBox="1"/>
          <p:nvPr/>
        </p:nvSpPr>
        <p:spPr>
          <a:xfrm>
            <a:off x="205736" y="5742791"/>
            <a:ext cx="268535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Humain/organisation</a:t>
            </a:r>
          </a:p>
          <a:p>
            <a:pPr algn="ctr"/>
            <a:r>
              <a:rPr lang="fr-FR" sz="1600" dirty="0"/>
              <a:t>Excellence</a:t>
            </a:r>
            <a:r>
              <a:rPr lang="fr-FR" dirty="0"/>
              <a:t> opérationnelle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C064193-D7B2-D823-E153-B9E1D62C0CFE}"/>
              </a:ext>
            </a:extLst>
          </p:cNvPr>
          <p:cNvSpPr txBox="1"/>
          <p:nvPr/>
        </p:nvSpPr>
        <p:spPr>
          <a:xfrm>
            <a:off x="2888835" y="5742789"/>
            <a:ext cx="2674652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FF00"/>
                </a:solidFill>
              </a:rPr>
              <a:t>Plan neige</a:t>
            </a:r>
          </a:p>
          <a:p>
            <a:pPr algn="ctr"/>
            <a:r>
              <a:rPr lang="fr-FR" dirty="0">
                <a:solidFill>
                  <a:srgbClr val="FFFF00"/>
                </a:solidFill>
              </a:rPr>
              <a:t>Résilience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44E37E-F810-2907-5CCE-4A7C6FB7A52E}"/>
              </a:ext>
            </a:extLst>
          </p:cNvPr>
          <p:cNvSpPr txBox="1"/>
          <p:nvPr/>
        </p:nvSpPr>
        <p:spPr>
          <a:xfrm>
            <a:off x="205264" y="2251364"/>
            <a:ext cx="2685359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fr-FR" sz="2600" b="1" dirty="0"/>
              <a:t>Continuer à faire des crêtes un lieu d’exception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0D77C39-643E-00BC-5106-3C75E3FF2685}"/>
              </a:ext>
            </a:extLst>
          </p:cNvPr>
          <p:cNvSpPr txBox="1"/>
          <p:nvPr/>
        </p:nvSpPr>
        <p:spPr>
          <a:xfrm rot="5400000">
            <a:off x="992159" y="2766484"/>
            <a:ext cx="1107996" cy="26817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2000" b="1" dirty="0"/>
              <a:t>Créer 2 univers thématiques sur le thème des Ecrins</a:t>
            </a:r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394E9750-54FB-9D55-33BB-A90681C4F2BF}"/>
              </a:ext>
            </a:extLst>
          </p:cNvPr>
          <p:cNvSpPr/>
          <p:nvPr/>
        </p:nvSpPr>
        <p:spPr>
          <a:xfrm>
            <a:off x="205265" y="0"/>
            <a:ext cx="5370718" cy="2251466"/>
          </a:xfrm>
          <a:prstGeom prst="triangle">
            <a:avLst>
              <a:gd name="adj" fmla="val 49763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Label flocon vert</a:t>
            </a:r>
          </a:p>
          <a:p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254F86E-92BC-88B7-90D3-92F5C6BE532E}"/>
              </a:ext>
            </a:extLst>
          </p:cNvPr>
          <p:cNvSpPr txBox="1"/>
          <p:nvPr/>
        </p:nvSpPr>
        <p:spPr>
          <a:xfrm rot="5400000">
            <a:off x="3506412" y="2840534"/>
            <a:ext cx="1431161" cy="2681788"/>
          </a:xfrm>
          <a:prstGeom prst="rect">
            <a:avLst/>
          </a:prstGeom>
          <a:solidFill>
            <a:srgbClr val="DDB7DA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2400" b="1" dirty="0"/>
              <a:t>Développer et animer le « cœur de station »</a:t>
            </a:r>
          </a:p>
          <a:p>
            <a:pPr algn="ctr"/>
            <a:endParaRPr lang="fr-FR" sz="9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714C276-CC41-6162-F659-4C4D67B71804}"/>
              </a:ext>
            </a:extLst>
          </p:cNvPr>
          <p:cNvSpPr txBox="1"/>
          <p:nvPr/>
        </p:nvSpPr>
        <p:spPr>
          <a:xfrm rot="5400000">
            <a:off x="3567335" y="1558012"/>
            <a:ext cx="1292662" cy="26996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2400" b="1" dirty="0"/>
              <a:t>Travailler le lien station-vallée/village</a:t>
            </a:r>
            <a:endParaRPr lang="fr-FR" sz="3600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53FF7EE-BE72-AB32-6883-F6B01683496D}"/>
              </a:ext>
            </a:extLst>
          </p:cNvPr>
          <p:cNvSpPr txBox="1"/>
          <p:nvPr/>
        </p:nvSpPr>
        <p:spPr>
          <a:xfrm rot="5400000">
            <a:off x="2325916" y="2564469"/>
            <a:ext cx="1107996" cy="5367148"/>
          </a:xfrm>
          <a:prstGeom prst="rect">
            <a:avLst/>
          </a:prstGeom>
          <a:solidFill>
            <a:srgbClr val="D9DAFF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2400" b="1" dirty="0"/>
              <a:t>Maximiser L’existant </a:t>
            </a:r>
          </a:p>
          <a:p>
            <a:pPr algn="ctr"/>
            <a:r>
              <a:rPr lang="fr-FR" b="1" dirty="0"/>
              <a:t>L’émerveillement pour tous du sommet à cœur de station</a:t>
            </a:r>
            <a:endParaRPr lang="fr-FR" sz="24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629431-4AD3-F1B3-E7E3-74EFA2C29ADF}"/>
              </a:ext>
            </a:extLst>
          </p:cNvPr>
          <p:cNvSpPr txBox="1"/>
          <p:nvPr/>
        </p:nvSpPr>
        <p:spPr>
          <a:xfrm>
            <a:off x="1225430" y="1582561"/>
            <a:ext cx="412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tx1"/>
                </a:solidFill>
              </a:rPr>
              <a:t>…De la sensation hivernale à </a:t>
            </a:r>
            <a:r>
              <a:rPr lang="fr-FR" sz="1800" b="1" dirty="0">
                <a:solidFill>
                  <a:srgbClr val="FFFF00"/>
                </a:solidFill>
              </a:rPr>
              <a:t>l’imprégnation</a:t>
            </a:r>
            <a:r>
              <a:rPr lang="fr-FR" sz="1800" b="1" dirty="0">
                <a:solidFill>
                  <a:schemeClr val="tx1"/>
                </a:solidFill>
              </a:rPr>
              <a:t> multi-</a:t>
            </a:r>
            <a:r>
              <a:rPr lang="fr-FR" sz="1800" b="1" dirty="0" err="1">
                <a:solidFill>
                  <a:schemeClr val="tx1"/>
                </a:solidFill>
              </a:rPr>
              <a:t>saisonnale</a:t>
            </a:r>
            <a:r>
              <a:rPr lang="fr-FR" sz="1800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996ADF-0431-7719-059F-F0CA94D840E7}"/>
              </a:ext>
            </a:extLst>
          </p:cNvPr>
          <p:cNvSpPr/>
          <p:nvPr/>
        </p:nvSpPr>
        <p:spPr>
          <a:xfrm>
            <a:off x="217012" y="2261500"/>
            <a:ext cx="5345873" cy="244268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99347C-D2FC-9FB5-2500-81535351A961}"/>
              </a:ext>
            </a:extLst>
          </p:cNvPr>
          <p:cNvSpPr/>
          <p:nvPr/>
        </p:nvSpPr>
        <p:spPr>
          <a:xfrm>
            <a:off x="206976" y="4704183"/>
            <a:ext cx="5345873" cy="104874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A53595-ED49-C62F-6A31-5E8BC6576B86}"/>
              </a:ext>
            </a:extLst>
          </p:cNvPr>
          <p:cNvSpPr/>
          <p:nvPr/>
        </p:nvSpPr>
        <p:spPr>
          <a:xfrm>
            <a:off x="217012" y="5802041"/>
            <a:ext cx="5345873" cy="5808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7C3898E-F92D-3046-F636-F12A7D8901BD}"/>
              </a:ext>
            </a:extLst>
          </p:cNvPr>
          <p:cNvSpPr txBox="1"/>
          <p:nvPr/>
        </p:nvSpPr>
        <p:spPr>
          <a:xfrm>
            <a:off x="6024389" y="2865343"/>
            <a:ext cx="470777" cy="5257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8" name="Image 17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DDA5A5D6-CE48-2EFE-F49D-137934495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681" y="372362"/>
            <a:ext cx="1128739" cy="872708"/>
          </a:xfrm>
          <a:prstGeom prst="rect">
            <a:avLst/>
          </a:prstGeom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7FDD1D1C-5A55-98D1-804E-6A57315B4493}"/>
              </a:ext>
            </a:extLst>
          </p:cNvPr>
          <p:cNvSpPr/>
          <p:nvPr/>
        </p:nvSpPr>
        <p:spPr>
          <a:xfrm>
            <a:off x="5833872" y="837312"/>
            <a:ext cx="6151152" cy="111340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Labellisation Flocon vert en </a:t>
            </a:r>
            <a:r>
              <a:rPr lang="fr-FR" b="1" dirty="0">
                <a:solidFill>
                  <a:sysClr val="windowText" lastClr="000000"/>
                </a:solidFill>
              </a:rPr>
              <a:t>novembre 2025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Expérience du </a:t>
            </a:r>
            <a:r>
              <a:rPr lang="fr-FR" dirty="0" err="1">
                <a:solidFill>
                  <a:sysClr val="windowText" lastClr="000000"/>
                </a:solidFill>
              </a:rPr>
              <a:t>Fabularium</a:t>
            </a:r>
            <a:r>
              <a:rPr lang="fr-FR" dirty="0">
                <a:solidFill>
                  <a:sysClr val="windowText" lastClr="000000"/>
                </a:solidFill>
              </a:rPr>
              <a:t> </a:t>
            </a:r>
            <a:r>
              <a:rPr lang="fr-FR" b="1" dirty="0">
                <a:solidFill>
                  <a:sysClr val="windowText" lastClr="000000"/>
                </a:solidFill>
              </a:rPr>
              <a:t>depuis 2024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Positionnement marketing de la destination claire </a:t>
            </a:r>
            <a:r>
              <a:rPr lang="fr-FR" b="1" dirty="0">
                <a:solidFill>
                  <a:sysClr val="windowText" lastClr="000000"/>
                </a:solidFill>
              </a:rPr>
              <a:t>2024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58F8771B-9FE5-4F0F-717D-92CE5A81C70B}"/>
              </a:ext>
            </a:extLst>
          </p:cNvPr>
          <p:cNvSpPr/>
          <p:nvPr/>
        </p:nvSpPr>
        <p:spPr>
          <a:xfrm>
            <a:off x="5833872" y="2098867"/>
            <a:ext cx="6151152" cy="259517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ysClr val="windowText" lastClr="000000"/>
              </a:solidFill>
            </a:endParaRP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Espace valléen </a:t>
            </a:r>
            <a:r>
              <a:rPr lang="fr-FR" b="1" dirty="0">
                <a:solidFill>
                  <a:sysClr val="windowText" lastClr="000000"/>
                </a:solidFill>
              </a:rPr>
              <a:t>2024</a:t>
            </a:r>
            <a:r>
              <a:rPr lang="fr-FR" dirty="0">
                <a:solidFill>
                  <a:sysClr val="windowText" lastClr="000000"/>
                </a:solidFill>
              </a:rPr>
              <a:t> :</a:t>
            </a:r>
          </a:p>
          <a:p>
            <a:pPr marL="285750" indent="-285750" algn="ctr">
              <a:buFontTx/>
              <a:buChar char="-"/>
            </a:pPr>
            <a:r>
              <a:rPr lang="fr-FR" sz="1100" dirty="0">
                <a:solidFill>
                  <a:sysClr val="windowText" lastClr="000000"/>
                </a:solidFill>
              </a:rPr>
              <a:t>Parcours du peuple des oiseaux</a:t>
            </a:r>
            <a:endParaRPr lang="fr-FR" dirty="0">
              <a:solidFill>
                <a:sysClr val="windowText" lastClr="000000"/>
              </a:solidFill>
            </a:endParaRP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Dossier station verte </a:t>
            </a:r>
            <a:r>
              <a:rPr lang="fr-FR" b="1" dirty="0">
                <a:solidFill>
                  <a:sysClr val="windowText" lastClr="000000"/>
                </a:solidFill>
              </a:rPr>
              <a:t>2025</a:t>
            </a:r>
            <a:r>
              <a:rPr lang="fr-FR" dirty="0">
                <a:solidFill>
                  <a:sysClr val="windowText" lastClr="000000"/>
                </a:solidFill>
              </a:rPr>
              <a:t> :</a:t>
            </a:r>
          </a:p>
          <a:p>
            <a:pPr marL="285750" indent="-285750" algn="ctr">
              <a:buFontTx/>
              <a:buChar char="-"/>
            </a:pPr>
            <a:r>
              <a:rPr lang="fr-FR" sz="1100" dirty="0">
                <a:solidFill>
                  <a:sysClr val="windowText" lastClr="000000"/>
                </a:solidFill>
              </a:rPr>
              <a:t>Nouveau belvédère des lettres géantes</a:t>
            </a:r>
          </a:p>
          <a:p>
            <a:pPr marL="285750" indent="-285750" algn="ctr">
              <a:buFontTx/>
              <a:buChar char="-"/>
            </a:pPr>
            <a:r>
              <a:rPr lang="fr-FR" sz="1100" dirty="0">
                <a:solidFill>
                  <a:sysClr val="windowText" lastClr="000000"/>
                </a:solidFill>
              </a:rPr>
              <a:t>Cabanes insolites</a:t>
            </a:r>
          </a:p>
          <a:p>
            <a:pPr marL="285750" indent="-285750" algn="ctr">
              <a:buFontTx/>
              <a:buChar char="-"/>
            </a:pPr>
            <a:r>
              <a:rPr lang="fr-FR" sz="1100" dirty="0">
                <a:solidFill>
                  <a:sysClr val="windowText" lastClr="000000"/>
                </a:solidFill>
              </a:rPr>
              <a:t>Sculptures géantes</a:t>
            </a:r>
            <a:endParaRPr lang="fr-FR" dirty="0">
              <a:solidFill>
                <a:sysClr val="windowText" lastClr="000000"/>
              </a:solidFill>
            </a:endParaRP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Projet de dossier APN </a:t>
            </a:r>
            <a:r>
              <a:rPr lang="fr-FR" b="1" dirty="0">
                <a:solidFill>
                  <a:sysClr val="windowText" lastClr="000000"/>
                </a:solidFill>
              </a:rPr>
              <a:t>2026 espéré </a:t>
            </a:r>
            <a:r>
              <a:rPr lang="fr-FR" dirty="0">
                <a:solidFill>
                  <a:sysClr val="windowText" lastClr="000000"/>
                </a:solidFill>
              </a:rPr>
              <a:t>:</a:t>
            </a:r>
          </a:p>
          <a:p>
            <a:pPr algn="ctr"/>
            <a:r>
              <a:rPr lang="fr-FR" sz="1100" dirty="0">
                <a:solidFill>
                  <a:sysClr val="windowText" lastClr="000000"/>
                </a:solidFill>
              </a:rPr>
              <a:t>Zones humides, lien valléen, renaturation et escalade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Dossier Escalade commune</a:t>
            </a:r>
            <a:r>
              <a:rPr lang="fr-FR" b="1" dirty="0">
                <a:solidFill>
                  <a:sysClr val="windowText" lastClr="000000"/>
                </a:solidFill>
              </a:rPr>
              <a:t> 2024 </a:t>
            </a:r>
            <a:r>
              <a:rPr lang="fr-FR" dirty="0">
                <a:solidFill>
                  <a:sysClr val="windowText" lastClr="000000"/>
                </a:solidFill>
              </a:rPr>
              <a:t>:</a:t>
            </a:r>
          </a:p>
          <a:p>
            <a:pPr algn="ctr"/>
            <a:r>
              <a:rPr lang="fr-FR" sz="1100" dirty="0">
                <a:solidFill>
                  <a:sysClr val="windowText" lastClr="000000"/>
                </a:solidFill>
              </a:rPr>
              <a:t>Escalade Chabrières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Dossier ZAC </a:t>
            </a:r>
            <a:r>
              <a:rPr lang="fr-FR" b="1" dirty="0">
                <a:solidFill>
                  <a:sysClr val="windowText" lastClr="000000"/>
                </a:solidFill>
              </a:rPr>
              <a:t>2025</a:t>
            </a:r>
            <a:r>
              <a:rPr lang="fr-FR" dirty="0">
                <a:solidFill>
                  <a:sysClr val="windowText" lastClr="000000"/>
                </a:solidFill>
              </a:rPr>
              <a:t> :</a:t>
            </a:r>
          </a:p>
          <a:p>
            <a:pPr algn="ctr"/>
            <a:r>
              <a:rPr lang="fr-FR" sz="1100" dirty="0">
                <a:solidFill>
                  <a:sysClr val="windowText" lastClr="000000"/>
                </a:solidFill>
              </a:rPr>
              <a:t>Protocole d’accord</a:t>
            </a:r>
          </a:p>
          <a:p>
            <a:pPr algn="ctr"/>
            <a:endParaRPr lang="fr-FR" sz="1200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358A477-60DC-C4C5-6BF2-FA92142D6AA7}"/>
              </a:ext>
            </a:extLst>
          </p:cNvPr>
          <p:cNvSpPr/>
          <p:nvPr/>
        </p:nvSpPr>
        <p:spPr>
          <a:xfrm>
            <a:off x="5833872" y="4806095"/>
            <a:ext cx="6151152" cy="8107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Dossier </a:t>
            </a:r>
            <a:r>
              <a:rPr lang="fr-FR" dirty="0" err="1">
                <a:solidFill>
                  <a:sysClr val="windowText" lastClr="000000"/>
                </a:solidFill>
              </a:rPr>
              <a:t>Ecogliss</a:t>
            </a:r>
            <a:r>
              <a:rPr lang="fr-FR" dirty="0">
                <a:solidFill>
                  <a:sysClr val="windowText" lastClr="000000"/>
                </a:solidFill>
              </a:rPr>
              <a:t> et actions internes depuis </a:t>
            </a:r>
            <a:r>
              <a:rPr lang="fr-FR" b="1" dirty="0">
                <a:solidFill>
                  <a:sysClr val="windowText" lastClr="000000"/>
                </a:solidFill>
              </a:rPr>
              <a:t>2023 :</a:t>
            </a:r>
          </a:p>
          <a:p>
            <a:pPr algn="ctr"/>
            <a:r>
              <a:rPr lang="fr-FR" sz="1100" dirty="0" err="1">
                <a:solidFill>
                  <a:sysClr val="windowText" lastClr="000000"/>
                </a:solidFill>
              </a:rPr>
              <a:t>Freeski</a:t>
            </a:r>
            <a:r>
              <a:rPr lang="fr-FR" sz="1100" dirty="0">
                <a:solidFill>
                  <a:sysClr val="windowText" lastClr="000000"/>
                </a:solidFill>
              </a:rPr>
              <a:t>, univers pistes, écran, nordique station (nordique </a:t>
            </a:r>
            <a:r>
              <a:rPr lang="fr-FR" sz="1100" dirty="0" err="1">
                <a:solidFill>
                  <a:sysClr val="windowText" lastClr="000000"/>
                </a:solidFill>
              </a:rPr>
              <a:t>pass</a:t>
            </a:r>
            <a:r>
              <a:rPr lang="fr-FR" sz="1100" dirty="0">
                <a:solidFill>
                  <a:sysClr val="windowText" lastClr="000000"/>
                </a:solidFill>
              </a:rPr>
              <a:t> Evasion)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BCDA7821-C79D-D05C-2B4A-5BBBC72F8CA6}"/>
              </a:ext>
            </a:extLst>
          </p:cNvPr>
          <p:cNvSpPr/>
          <p:nvPr/>
        </p:nvSpPr>
        <p:spPr>
          <a:xfrm>
            <a:off x="5833872" y="5706213"/>
            <a:ext cx="6151152" cy="110799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ysClr val="windowText" lastClr="000000"/>
                </a:solidFill>
              </a:rPr>
              <a:t>Formation </a:t>
            </a:r>
            <a:r>
              <a:rPr lang="fr-FR" sz="1400" dirty="0" err="1">
                <a:solidFill>
                  <a:sysClr val="windowText" lastClr="000000"/>
                </a:solidFill>
              </a:rPr>
              <a:t>ascenso</a:t>
            </a:r>
            <a:r>
              <a:rPr lang="fr-FR" sz="1400" dirty="0">
                <a:solidFill>
                  <a:sysClr val="windowText" lastClr="000000"/>
                </a:solidFill>
              </a:rPr>
              <a:t> FSE+ </a:t>
            </a:r>
            <a:r>
              <a:rPr lang="fr-FR" sz="1400" b="1" dirty="0">
                <a:solidFill>
                  <a:sysClr val="windowText" lastClr="000000"/>
                </a:solidFill>
              </a:rPr>
              <a:t>2025</a:t>
            </a:r>
          </a:p>
          <a:p>
            <a:pPr algn="ctr"/>
            <a:r>
              <a:rPr lang="fr-FR" sz="1400" dirty="0">
                <a:solidFill>
                  <a:sysClr val="windowText" lastClr="000000"/>
                </a:solidFill>
              </a:rPr>
              <a:t>Carsat </a:t>
            </a:r>
            <a:r>
              <a:rPr lang="fr-FR" sz="1400" b="1" dirty="0">
                <a:solidFill>
                  <a:sysClr val="windowText" lastClr="000000"/>
                </a:solidFill>
              </a:rPr>
              <a:t>2024</a:t>
            </a:r>
          </a:p>
          <a:p>
            <a:pPr algn="ctr"/>
            <a:r>
              <a:rPr lang="fr-FR" sz="1400" dirty="0">
                <a:solidFill>
                  <a:sysClr val="windowText" lastClr="000000"/>
                </a:solidFill>
              </a:rPr>
              <a:t>Maison d’accueil </a:t>
            </a:r>
            <a:r>
              <a:rPr lang="fr-FR" sz="1400" b="1" dirty="0">
                <a:solidFill>
                  <a:sysClr val="windowText" lastClr="000000"/>
                </a:solidFill>
              </a:rPr>
              <a:t>2025</a:t>
            </a:r>
          </a:p>
          <a:p>
            <a:pPr algn="ctr"/>
            <a:r>
              <a:rPr lang="fr-FR" sz="1400" b="1" dirty="0">
                <a:solidFill>
                  <a:sysClr val="windowText" lastClr="000000"/>
                </a:solidFill>
              </a:rPr>
              <a:t>GI 2024-2027</a:t>
            </a:r>
          </a:p>
          <a:p>
            <a:pPr algn="ctr"/>
            <a:r>
              <a:rPr lang="fr-FR" sz="1400" dirty="0">
                <a:solidFill>
                  <a:sysClr val="windowText" lastClr="000000"/>
                </a:solidFill>
              </a:rPr>
              <a:t>Plan neige </a:t>
            </a:r>
            <a:r>
              <a:rPr lang="fr-FR" sz="1400" b="1" dirty="0">
                <a:solidFill>
                  <a:sysClr val="windowText" lastClr="000000"/>
                </a:solidFill>
              </a:rPr>
              <a:t>2024 (études)</a:t>
            </a:r>
          </a:p>
        </p:txBody>
      </p:sp>
    </p:spTree>
    <p:extLst>
      <p:ext uri="{BB962C8B-B14F-4D97-AF65-F5344CB8AC3E}">
        <p14:creationId xmlns:p14="http://schemas.microsoft.com/office/powerpoint/2010/main" val="301688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11C07-C292-81AB-A6BD-2D8DA565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E5C1BB-ECC1-F681-483E-FCB4A0735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1" y="18288"/>
            <a:ext cx="9942716" cy="1554480"/>
          </a:xfrm>
        </p:spPr>
        <p:txBody>
          <a:bodyPr anchor="ctr">
            <a:normAutofit/>
          </a:bodyPr>
          <a:lstStyle/>
          <a:p>
            <a:r>
              <a:rPr lang="fr-FR" sz="4800" dirty="0"/>
              <a:t>Résilience du modèle économique : </a:t>
            </a:r>
            <a:r>
              <a:rPr lang="fr-FR" sz="4800" b="1" dirty="0"/>
              <a:t>Retenue d’altitude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0A5CF1-F5C4-EA4F-BB1A-96AFE0C9E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041" y="1447800"/>
            <a:ext cx="10713878" cy="5690961"/>
          </a:xfrm>
        </p:spPr>
        <p:txBody>
          <a:bodyPr anchor="ctr">
            <a:normAutofit lnSpcReduction="10000"/>
          </a:bodyPr>
          <a:lstStyle/>
          <a:p>
            <a:r>
              <a:rPr lang="fr-FR" sz="2400" b="1" dirty="0"/>
              <a:t>Actions accomplies 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dirty="0"/>
              <a:t>Echanges sous forme de mission conseil avec les services de l’Etat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dirty="0"/>
              <a:t>Climat : </a:t>
            </a:r>
            <a:r>
              <a:rPr lang="fr-FR" sz="1800" dirty="0" err="1"/>
              <a:t>Climsnow</a:t>
            </a:r>
            <a:r>
              <a:rPr lang="fr-FR" sz="1800" dirty="0"/>
              <a:t> (top 20 des domaines skiables en 2050) avec la réalisation du projet de retenue d’altitude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dirty="0"/>
              <a:t>Eau : hydrogéologie (rupture de digue), </a:t>
            </a:r>
            <a:r>
              <a:rPr lang="fr-FR" sz="1800" dirty="0" err="1"/>
              <a:t>Climeau</a:t>
            </a:r>
            <a:r>
              <a:rPr lang="fr-FR" sz="1800" dirty="0"/>
              <a:t> (modélisation de la ressource disponible en 2050), rabattement de nappe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dirty="0"/>
              <a:t>Urbanisme : DPMEC (intérêt général du projet au niveau communal) et enquête publique commune au projet de retenue. Passage en CDNPS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dirty="0"/>
              <a:t>Biodiversité : pas d’espèces/habitats protégés menacés ou détruits par le projet, séquence ER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dirty="0"/>
              <a:t>Paysage : intégration des remarques du paysagiste d’Etat dans la conception du lac et des abords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dirty="0"/>
              <a:t>Archéologie : AP de prescription archéologique émis par la DRAC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dirty="0"/>
              <a:t>Géotechnique : matériaux sur place très terreux, prévoir une zone d’emprunt sur la piste Saturne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dirty="0"/>
              <a:t>Maitrise foncière : acquisition des parcelles projet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dirty="0"/>
              <a:t>Agriculture : déclassement des parcelles projet de la PAC avec l’AFP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dirty="0"/>
              <a:t>Diversification de l’ouvrage : énergie hydraulique (STEPSOL) et Réservation pour un ponton bois ;</a:t>
            </a:r>
            <a:endParaRPr lang="fr-FR" sz="2000" b="1" dirty="0"/>
          </a:p>
          <a:p>
            <a:r>
              <a:rPr lang="fr-FR" sz="2400" b="1" dirty="0"/>
              <a:t>Actions à venir (DPMEC, Archéo, financement, EI)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Sondage archéologique avec INRAP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Dossier de financement révisé avec le département 05 (07 février 2026)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Rédaction de l’étude d’impact et DPMEC ;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" name="Image 3" descr="Une image contenant art, bleu, Bleu électrique, Caractère coloré&#10;&#10;Description générée automatiquement">
            <a:extLst>
              <a:ext uri="{FF2B5EF4-FFF2-40B4-BE49-F238E27FC236}">
                <a16:creationId xmlns:a16="http://schemas.microsoft.com/office/drawing/2014/main" id="{333BEE26-6205-FB06-56C0-84602C79B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4" r="27814"/>
          <a:stretch>
            <a:fillRect/>
          </a:stretch>
        </p:blipFill>
        <p:spPr>
          <a:xfrm>
            <a:off x="21" y="10"/>
            <a:ext cx="9721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4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89D30-AFCF-1C0F-226B-D2AF3D536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1EDEB7-B51A-C9E8-A900-CD538662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1" y="18288"/>
            <a:ext cx="9942716" cy="1554480"/>
          </a:xfrm>
        </p:spPr>
        <p:txBody>
          <a:bodyPr anchor="ctr">
            <a:normAutofit/>
          </a:bodyPr>
          <a:lstStyle/>
          <a:p>
            <a:r>
              <a:rPr lang="fr-FR" sz="4800" dirty="0"/>
              <a:t>Résilience du modèle économique : </a:t>
            </a:r>
            <a:r>
              <a:rPr lang="fr-FR" sz="4800" b="1" dirty="0"/>
              <a:t>Retenue d’altitude</a:t>
            </a:r>
          </a:p>
        </p:txBody>
      </p:sp>
      <p:pic>
        <p:nvPicPr>
          <p:cNvPr id="4" name="Image 3" descr="Une image contenant art, bleu, Bleu électrique, Caractère coloré&#10;&#10;Description générée automatiquement">
            <a:extLst>
              <a:ext uri="{FF2B5EF4-FFF2-40B4-BE49-F238E27FC236}">
                <a16:creationId xmlns:a16="http://schemas.microsoft.com/office/drawing/2014/main" id="{FF26F60D-53A0-0DA1-FDA9-9C13E108B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4" r="27814"/>
          <a:stretch>
            <a:fillRect/>
          </a:stretch>
        </p:blipFill>
        <p:spPr>
          <a:xfrm>
            <a:off x="21" y="10"/>
            <a:ext cx="972132" cy="685799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6A98ABC-7EAB-9FB4-7B61-038C0110B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94" y="1837153"/>
            <a:ext cx="11856809" cy="1083630"/>
          </a:xfrm>
          <a:prstGeom prst="rect">
            <a:avLst/>
          </a:prstGeom>
        </p:spPr>
      </p:pic>
      <p:pic>
        <p:nvPicPr>
          <p:cNvPr id="18" name="Image 17" descr="Une image contenant texte, capture d’écran, logiciel, Marque&#10;&#10;Le contenu généré par l’IA peut être incorrect.">
            <a:extLst>
              <a:ext uri="{FF2B5EF4-FFF2-40B4-BE49-F238E27FC236}">
                <a16:creationId xmlns:a16="http://schemas.microsoft.com/office/drawing/2014/main" id="{533BD102-4A07-9AEE-A01C-DD21EA2A3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64" y="3335067"/>
            <a:ext cx="6740562" cy="3372904"/>
          </a:xfrm>
          <a:prstGeom prst="rect">
            <a:avLst/>
          </a:prstGeom>
        </p:spPr>
      </p:pic>
      <p:sp>
        <p:nvSpPr>
          <p:cNvPr id="7" name="Flèche : bas 6">
            <a:extLst>
              <a:ext uri="{FF2B5EF4-FFF2-40B4-BE49-F238E27FC236}">
                <a16:creationId xmlns:a16="http://schemas.microsoft.com/office/drawing/2014/main" id="{937F8E61-42F3-74A1-26E9-D14B127E26E7}"/>
              </a:ext>
            </a:extLst>
          </p:cNvPr>
          <p:cNvSpPr/>
          <p:nvPr/>
        </p:nvSpPr>
        <p:spPr>
          <a:xfrm>
            <a:off x="6661150" y="2571750"/>
            <a:ext cx="266700" cy="6985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AFEEB28-0406-E1D4-0224-A70E4FB60444}"/>
              </a:ext>
            </a:extLst>
          </p:cNvPr>
          <p:cNvSpPr/>
          <p:nvPr/>
        </p:nvSpPr>
        <p:spPr>
          <a:xfrm>
            <a:off x="10178787" y="2506933"/>
            <a:ext cx="1965939" cy="698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205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0676F-FC67-26CD-F9A3-EF1351450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946BD1-D4D5-DCE2-52CE-68A0F5AB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1" y="18288"/>
            <a:ext cx="9942716" cy="1554480"/>
          </a:xfrm>
        </p:spPr>
        <p:txBody>
          <a:bodyPr anchor="ctr">
            <a:normAutofit/>
          </a:bodyPr>
          <a:lstStyle/>
          <a:p>
            <a:r>
              <a:rPr lang="fr-FR" sz="4800" dirty="0"/>
              <a:t>Transition du modèle économique : </a:t>
            </a:r>
            <a:r>
              <a:rPr lang="fr-FR" sz="4800" b="1" dirty="0"/>
              <a:t>Station verte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86411C-D1EE-0A78-3F03-009093AE0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042" y="1756228"/>
            <a:ext cx="10713878" cy="4385951"/>
          </a:xfrm>
        </p:spPr>
        <p:txBody>
          <a:bodyPr anchor="ctr">
            <a:normAutofit/>
          </a:bodyPr>
          <a:lstStyle/>
          <a:p>
            <a:r>
              <a:rPr lang="fr-FR" sz="2400" b="1" dirty="0"/>
              <a:t>Actions accomplies :</a:t>
            </a:r>
          </a:p>
          <a:p>
            <a:pPr marL="0" indent="0">
              <a:buNone/>
            </a:pPr>
            <a:endParaRPr lang="fr-FR" sz="2400" b="1" dirty="0"/>
          </a:p>
          <a:p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  <a:p>
            <a:r>
              <a:rPr lang="fr-FR" sz="2400" b="1" dirty="0"/>
              <a:t>Actions à venir :</a:t>
            </a:r>
            <a:endParaRPr lang="fr-FR" sz="2400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" name="Image 3" descr="Une image contenant art, bleu, Bleu électrique, Caractère coloré&#10;&#10;Description générée automatiquement">
            <a:extLst>
              <a:ext uri="{FF2B5EF4-FFF2-40B4-BE49-F238E27FC236}">
                <a16:creationId xmlns:a16="http://schemas.microsoft.com/office/drawing/2014/main" id="{4BEE7C52-8199-3C27-8F14-45E84A2D0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4" r="27814"/>
          <a:stretch>
            <a:fillRect/>
          </a:stretch>
        </p:blipFill>
        <p:spPr>
          <a:xfrm>
            <a:off x="21" y="10"/>
            <a:ext cx="972132" cy="6857990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ACFA7F6-A9D0-1A19-D17A-0C5DA0EDE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323214"/>
              </p:ext>
            </p:extLst>
          </p:nvPr>
        </p:nvGraphicFramePr>
        <p:xfrm>
          <a:off x="1422401" y="2570939"/>
          <a:ext cx="8128000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4667324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44809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Opérations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Avancement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94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Cabanes insolites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95% (reste mobilier intérieur et clôtures), portiques avec le lycée des métiers d’Embrun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0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Mobiliers contemplatifs (Toilettes sèches, Lettre géantes nouveau belvédère, Brasero électrique)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702702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175165F-B07C-B037-AA5A-AD84A0007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457810"/>
              </p:ext>
            </p:extLst>
          </p:nvPr>
        </p:nvGraphicFramePr>
        <p:xfrm>
          <a:off x="1422401" y="4406392"/>
          <a:ext cx="9782628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1314">
                  <a:extLst>
                    <a:ext uri="{9D8B030D-6E8A-4147-A177-3AD203B41FA5}">
                      <a16:colId xmlns:a16="http://schemas.microsoft.com/office/drawing/2014/main" val="446673248"/>
                    </a:ext>
                  </a:extLst>
                </a:gridCol>
                <a:gridCol w="4891314">
                  <a:extLst>
                    <a:ext uri="{9D8B030D-6E8A-4147-A177-3AD203B41FA5}">
                      <a16:colId xmlns:a16="http://schemas.microsoft.com/office/drawing/2014/main" val="4044809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Opérations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Avancement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94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err="1"/>
                        <a:t>Pumptrack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Rédaction de l’AO, réalisation prévue printemps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0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Village alpin (initiation escalade)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Comparaison des devis, réalisation prévue printemps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702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Equipements toitures solaires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Délégation de Moe avec TE05, réalisation prévue printemps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311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Projet de nouveau sentier thématique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En cours de consultation pour réalisation automne ou printemps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329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Aménagement et élargissement de la piste </a:t>
                      </a:r>
                      <a:r>
                        <a:rPr lang="fr-FR" sz="1200" dirty="0" err="1"/>
                        <a:t>Ripaaa</a:t>
                      </a:r>
                      <a:r>
                        <a:rPr lang="fr-FR" sz="1200" dirty="0"/>
                        <a:t> (piste verte et multiusage)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Rédaction du dossier cas par cas, réalisation prévue  automne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048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01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2AE91-08D0-0321-23B3-50CD00885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9C20D-2B85-3028-E19E-ADC0662B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1" y="18288"/>
            <a:ext cx="9942716" cy="1554480"/>
          </a:xfrm>
        </p:spPr>
        <p:txBody>
          <a:bodyPr anchor="ctr">
            <a:normAutofit/>
          </a:bodyPr>
          <a:lstStyle/>
          <a:p>
            <a:r>
              <a:rPr lang="fr-FR" sz="4800" dirty="0"/>
              <a:t>Transition du modèle économique : </a:t>
            </a:r>
            <a:r>
              <a:rPr lang="fr-FR" sz="4800" b="1" dirty="0"/>
              <a:t>Station verte</a:t>
            </a:r>
          </a:p>
        </p:txBody>
      </p:sp>
      <p:pic>
        <p:nvPicPr>
          <p:cNvPr id="4" name="Image 3" descr="Une image contenant art, bleu, Bleu électrique, Caractère coloré&#10;&#10;Description générée automatiquement">
            <a:extLst>
              <a:ext uri="{FF2B5EF4-FFF2-40B4-BE49-F238E27FC236}">
                <a16:creationId xmlns:a16="http://schemas.microsoft.com/office/drawing/2014/main" id="{9BB7D0E0-3C50-190A-7FDB-792B6D7A2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4" r="27814"/>
          <a:stretch>
            <a:fillRect/>
          </a:stretch>
        </p:blipFill>
        <p:spPr>
          <a:xfrm>
            <a:off x="21" y="10"/>
            <a:ext cx="972132" cy="6857990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25779D5-1868-9268-47F9-A9CA1EF56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6A28ECB-34BC-D566-7D8B-6F333E872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78" y="2423885"/>
            <a:ext cx="4230776" cy="24578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9B05AA3-08CC-F42C-EBC6-292387A91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79" y="2285317"/>
            <a:ext cx="6348682" cy="389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8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C2E76-30D6-91C5-7137-29D6688AD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A0E4E-2A3F-604E-D467-2AF99CA7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1" y="18288"/>
            <a:ext cx="9942716" cy="1554480"/>
          </a:xfrm>
        </p:spPr>
        <p:txBody>
          <a:bodyPr anchor="ctr">
            <a:normAutofit/>
          </a:bodyPr>
          <a:lstStyle/>
          <a:p>
            <a:r>
              <a:rPr lang="fr-FR" sz="4800" dirty="0"/>
              <a:t>Bacchus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AEBF96-9531-7632-82AF-30FB607C5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042" y="1453896"/>
            <a:ext cx="10713878" cy="46882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3200" b="1" u="sng" dirty="0"/>
              <a:t>Territoire de Réallon 2030 : </a:t>
            </a:r>
            <a:r>
              <a:rPr lang="fr-FR" sz="3200" dirty="0"/>
              <a:t>Une REGIE communale qui a réussi le challenge de la diversification liée en quelques années </a:t>
            </a:r>
            <a:endParaRPr lang="fr-FR" sz="3200" b="1" u="sng" dirty="0"/>
          </a:p>
          <a:p>
            <a:pPr>
              <a:buFontTx/>
              <a:buChar char="-"/>
            </a:pPr>
            <a:r>
              <a:rPr lang="fr-FR" sz="2400" dirty="0"/>
              <a:t>Proposer des expériences de </a:t>
            </a:r>
            <a:r>
              <a:rPr lang="fr-FR" sz="2400" b="1" dirty="0"/>
              <a:t>loisirs en montagne </a:t>
            </a:r>
            <a:r>
              <a:rPr lang="fr-FR" sz="2400" dirty="0" err="1"/>
              <a:t>imprégnatives</a:t>
            </a:r>
            <a:r>
              <a:rPr lang="fr-FR" sz="2400" dirty="0"/>
              <a:t> et quatre saisons aux portes méridionales du PNE ;</a:t>
            </a:r>
          </a:p>
          <a:p>
            <a:pPr>
              <a:buFontTx/>
              <a:buChar char="-"/>
            </a:pPr>
            <a:r>
              <a:rPr lang="fr-FR" sz="2400" dirty="0"/>
              <a:t>Être acteur de la </a:t>
            </a:r>
            <a:r>
              <a:rPr lang="fr-FR" sz="2400" b="1" dirty="0"/>
              <a:t>restauration</a:t>
            </a:r>
            <a:r>
              <a:rPr lang="fr-FR" sz="2400" dirty="0"/>
              <a:t> ;</a:t>
            </a:r>
          </a:p>
          <a:p>
            <a:pPr>
              <a:buFontTx/>
              <a:buChar char="-"/>
            </a:pPr>
            <a:r>
              <a:rPr lang="fr-FR" sz="2400" dirty="0"/>
              <a:t>Proposer des expériences de logement insolites, collectifs et saisonniers ;</a:t>
            </a:r>
          </a:p>
          <a:p>
            <a:pPr>
              <a:buFontTx/>
              <a:buChar char="-"/>
            </a:pPr>
            <a:r>
              <a:rPr lang="fr-FR" sz="2400" dirty="0"/>
              <a:t>Produire de l’énergie verte en ACC ;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" name="Image 3" descr="Une image contenant art, bleu, Bleu électrique, Caractère coloré&#10;&#10;Description générée automatiquement">
            <a:extLst>
              <a:ext uri="{FF2B5EF4-FFF2-40B4-BE49-F238E27FC236}">
                <a16:creationId xmlns:a16="http://schemas.microsoft.com/office/drawing/2014/main" id="{C908D358-CB44-230B-0BC4-42E70F7FB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4" r="27814"/>
          <a:stretch>
            <a:fillRect/>
          </a:stretch>
        </p:blipFill>
        <p:spPr>
          <a:xfrm>
            <a:off x="21" y="10"/>
            <a:ext cx="9721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7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83893-5E2A-41B0-BFD4-ECE915F90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DC6D5-3B89-40F4-F6C4-66C7BDFB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1" y="18288"/>
            <a:ext cx="9942716" cy="1554480"/>
          </a:xfrm>
        </p:spPr>
        <p:txBody>
          <a:bodyPr anchor="ctr">
            <a:normAutofit/>
          </a:bodyPr>
          <a:lstStyle/>
          <a:p>
            <a:r>
              <a:rPr lang="fr-FR" sz="4800" dirty="0"/>
              <a:t>Résiliation de la ZAC et aménagement du centre station (AMIC)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625372-7DD3-6745-8C5E-C4DE9761F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042" y="1868997"/>
            <a:ext cx="2153349" cy="468828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Natural Break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Zone U du Courtier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Chalet Wolf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Zone acrobranche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Zone camping car</a:t>
            </a:r>
          </a:p>
        </p:txBody>
      </p:sp>
      <p:pic>
        <p:nvPicPr>
          <p:cNvPr id="4" name="Image 3" descr="Une image contenant art, bleu, Bleu électrique, Caractère coloré&#10;&#10;Description générée automatiquement">
            <a:extLst>
              <a:ext uri="{FF2B5EF4-FFF2-40B4-BE49-F238E27FC236}">
                <a16:creationId xmlns:a16="http://schemas.microsoft.com/office/drawing/2014/main" id="{AD8149DF-781D-2097-6338-D967671B4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4" r="27814"/>
          <a:stretch>
            <a:fillRect/>
          </a:stretch>
        </p:blipFill>
        <p:spPr>
          <a:xfrm>
            <a:off x="21" y="10"/>
            <a:ext cx="972132" cy="68579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C372AF9-D188-AEEC-2B01-E073ADF3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3391879"/>
            <a:ext cx="2930610" cy="32742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2759881-D1B6-722B-F9C8-38894EB25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521" y="1572768"/>
            <a:ext cx="3835974" cy="4368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A9E5C95-4D04-100A-05CD-035C51581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391" y="1572768"/>
            <a:ext cx="4599909" cy="522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900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1292</Words>
  <Application>Microsoft Office PowerPoint</Application>
  <PresentationFormat>Grand écran</PresentationFormat>
  <Paragraphs>184</Paragraphs>
  <Slides>15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Aptos</vt:lpstr>
      <vt:lpstr>Aptos Black</vt:lpstr>
      <vt:lpstr>Aptos Display</vt:lpstr>
      <vt:lpstr>Arial</vt:lpstr>
      <vt:lpstr>Courier New</vt:lpstr>
      <vt:lpstr>Wingdings</vt:lpstr>
      <vt:lpstr>Thème Office</vt:lpstr>
      <vt:lpstr>Conseil d’exploitation – Station de Réallon</vt:lpstr>
      <vt:lpstr>Sommaire</vt:lpstr>
      <vt:lpstr>Présentation PowerPoint</vt:lpstr>
      <vt:lpstr>Résilience du modèle économique : Retenue d’altitude</vt:lpstr>
      <vt:lpstr>Résilience du modèle économique : Retenue d’altitude</vt:lpstr>
      <vt:lpstr>Transition du modèle économique : Station verte</vt:lpstr>
      <vt:lpstr>Transition du modèle économique : Station verte</vt:lpstr>
      <vt:lpstr>Bacchus</vt:lpstr>
      <vt:lpstr>Résiliation de la ZAC et aménagement du centre station (AMIC) </vt:lpstr>
      <vt:lpstr>Base de loisir – Univers nordique/base nature estivale</vt:lpstr>
      <vt:lpstr>Présentation PowerPoint</vt:lpstr>
      <vt:lpstr>x</vt:lpstr>
      <vt:lpstr>Présentation PowerPoint</vt:lpstr>
      <vt:lpstr>Détails</vt:lpstr>
      <vt:lpstr>Annexes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Thirion Kevin</dc:creator>
  <cp:lastModifiedBy>Communication OTSP</cp:lastModifiedBy>
  <cp:revision>18</cp:revision>
  <dcterms:created xsi:type="dcterms:W3CDTF">2025-07-19T08:47:08Z</dcterms:created>
  <dcterms:modified xsi:type="dcterms:W3CDTF">2025-09-16T08:15:05Z</dcterms:modified>
</cp:coreProperties>
</file>